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3" r:id="rId5"/>
    <p:sldId id="264" r:id="rId6"/>
    <p:sldId id="258" r:id="rId7"/>
    <p:sldId id="262" r:id="rId8"/>
    <p:sldId id="266" r:id="rId9"/>
    <p:sldId id="260" r:id="rId10"/>
    <p:sldId id="265" r:id="rId11"/>
    <p:sldId id="261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2AE1A-214A-4921-A707-8642CD4BE2D2}" type="datetimeFigureOut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5394E-0B6E-420F-AE07-C9BB6A58B9B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2AE1A-214A-4921-A707-8642CD4BE2D2}" type="datetimeFigureOut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5394E-0B6E-420F-AE07-C9BB6A58B9B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2AE1A-214A-4921-A707-8642CD4BE2D2}" type="datetimeFigureOut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5394E-0B6E-420F-AE07-C9BB6A58B9B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2AE1A-214A-4921-A707-8642CD4BE2D2}" type="datetimeFigureOut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5394E-0B6E-420F-AE07-C9BB6A58B9B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2AE1A-214A-4921-A707-8642CD4BE2D2}" type="datetimeFigureOut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5394E-0B6E-420F-AE07-C9BB6A58B9B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2AE1A-214A-4921-A707-8642CD4BE2D2}" type="datetimeFigureOut">
              <a:rPr lang="en-US" smtClean="0"/>
              <a:t>10/23/2011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5394E-0B6E-420F-AE07-C9BB6A58B9B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2AE1A-214A-4921-A707-8642CD4BE2D2}" type="datetimeFigureOut">
              <a:rPr lang="en-US" smtClean="0"/>
              <a:t>10/23/2011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5394E-0B6E-420F-AE07-C9BB6A58B9B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2AE1A-214A-4921-A707-8642CD4BE2D2}" type="datetimeFigureOut">
              <a:rPr lang="en-US" smtClean="0"/>
              <a:t>10/23/2011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5394E-0B6E-420F-AE07-C9BB6A58B9B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2AE1A-214A-4921-A707-8642CD4BE2D2}" type="datetimeFigureOut">
              <a:rPr lang="en-US" smtClean="0"/>
              <a:t>10/23/2011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5394E-0B6E-420F-AE07-C9BB6A58B9B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2AE1A-214A-4921-A707-8642CD4BE2D2}" type="datetimeFigureOut">
              <a:rPr lang="en-US" smtClean="0"/>
              <a:t>10/23/2011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5394E-0B6E-420F-AE07-C9BB6A58B9B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2AE1A-214A-4921-A707-8642CD4BE2D2}" type="datetimeFigureOut">
              <a:rPr lang="en-US" smtClean="0"/>
              <a:t>10/23/2011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C5394E-0B6E-420F-AE07-C9BB6A58B9B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E2AE1A-214A-4921-A707-8642CD4BE2D2}" type="datetimeFigureOut">
              <a:rPr lang="en-US" smtClean="0"/>
              <a:t>10/23/2011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5394E-0B6E-420F-AE07-C9BB6A58B9BE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Roman_Baths_(Bath)" TargetMode="External"/><Relationship Id="rId13" Type="http://schemas.openxmlformats.org/officeDocument/2006/relationships/hyperlink" Target="http://www.bluffton.edu/~sullivanm/bathbaths/bathbaths.html" TargetMode="External"/><Relationship Id="rId3" Type="http://schemas.openxmlformats.org/officeDocument/2006/relationships/hyperlink" Target="http://en.wikipedia.org/wiki/List_of_remains_of_Roman_public_baths" TargetMode="External"/><Relationship Id="rId7" Type="http://schemas.openxmlformats.org/officeDocument/2006/relationships/hyperlink" Target="http://en.wikipedia.org/wiki/Thermae#Remains_of_Roman_public_baths" TargetMode="External"/><Relationship Id="rId12" Type="http://schemas.openxmlformats.org/officeDocument/2006/relationships/hyperlink" Target="http://www.old-picture.com/europe/Circular-Abbey-Roman-Baths.htm" TargetMode="External"/><Relationship Id="rId2" Type="http://schemas.openxmlformats.org/officeDocument/2006/relationships/hyperlink" Target="http://en.wikipedia.org/wiki/File:BathsOfCaracalla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enelope.uchicago.edu/Thayer/E/Roman/texts/secondary/SMIGRA*/Balneae.html" TargetMode="External"/><Relationship Id="rId11" Type="http://schemas.openxmlformats.org/officeDocument/2006/relationships/hyperlink" Target="http://richellemehlhaff.blogspot.com/" TargetMode="External"/><Relationship Id="rId5" Type="http://schemas.openxmlformats.org/officeDocument/2006/relationships/hyperlink" Target="http://www.crystalinks.com/romebaths.html" TargetMode="External"/><Relationship Id="rId10" Type="http://schemas.openxmlformats.org/officeDocument/2006/relationships/hyperlink" Target="http://www.metmuseum.org/toah/works-of-art/40.11.1a" TargetMode="External"/><Relationship Id="rId4" Type="http://schemas.openxmlformats.org/officeDocument/2006/relationships/hyperlink" Target="http://www.pbs.org/wgbh/nova/lostempires/roman/day.html" TargetMode="External"/><Relationship Id="rId9" Type="http://schemas.openxmlformats.org/officeDocument/2006/relationships/hyperlink" Target="http://en.wikipedia.org/wiki/File:Somerset_UK_location_map.sv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133600"/>
            <a:ext cx="7772400" cy="1470025"/>
          </a:xfrm>
        </p:spPr>
        <p:txBody>
          <a:bodyPr/>
          <a:lstStyle/>
          <a:p>
            <a:r>
              <a:rPr lang="en-US" dirty="0" smtClean="0"/>
              <a:t>Roman Baths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By Andrew Beaulieu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Modern-day Bathhouses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Roman baths can be compared to community centers today.</a:t>
            </a:r>
            <a:endParaRPr lang="en-US" dirty="0"/>
          </a:p>
          <a:p>
            <a:r>
              <a:rPr lang="en-US" dirty="0" smtClean="0"/>
              <a:t>Swimming pools.</a:t>
            </a:r>
          </a:p>
          <a:p>
            <a:r>
              <a:rPr lang="en-US" dirty="0" smtClean="0"/>
              <a:t>Entertainment.</a:t>
            </a:r>
          </a:p>
          <a:p>
            <a:r>
              <a:rPr lang="en-US" dirty="0" smtClean="0"/>
              <a:t>Food/Drink.</a:t>
            </a:r>
          </a:p>
          <a:p>
            <a:r>
              <a:rPr lang="en-US" dirty="0" smtClean="0"/>
              <a:t>Meet with others.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en-US" sz="2000" dirty="0" smtClean="0">
                <a:hlinkClick r:id="rId2"/>
              </a:rPr>
              <a:t>http://en.wikipedia.org/wiki/File:BathsOfCaracalla.jpg</a:t>
            </a:r>
            <a:endParaRPr lang="en-US" sz="2000" dirty="0" smtClean="0"/>
          </a:p>
          <a:p>
            <a:r>
              <a:rPr lang="en-US" sz="2000" dirty="0" smtClean="0">
                <a:hlinkClick r:id="rId3"/>
              </a:rPr>
              <a:t>http://en.wikipedia.org/wiki/List_of_remains_of_Roman_public_baths</a:t>
            </a:r>
            <a:endParaRPr lang="en-US" sz="2000" dirty="0" smtClean="0"/>
          </a:p>
          <a:p>
            <a:r>
              <a:rPr lang="en-US" sz="2000" dirty="0" smtClean="0">
                <a:hlinkClick r:id="rId4"/>
              </a:rPr>
              <a:t>http://www.pbs.org/wgbh/nova/lostempires/roman/day.html</a:t>
            </a:r>
            <a:endParaRPr lang="en-US" sz="2000" dirty="0" smtClean="0"/>
          </a:p>
          <a:p>
            <a:r>
              <a:rPr lang="en-US" sz="2000" dirty="0" smtClean="0">
                <a:hlinkClick r:id="rId5"/>
              </a:rPr>
              <a:t>http://www.crystalinks.com/romebaths.html</a:t>
            </a:r>
            <a:endParaRPr lang="en-US" sz="2000" dirty="0" smtClean="0"/>
          </a:p>
          <a:p>
            <a:r>
              <a:rPr lang="en-US" sz="2000" dirty="0" smtClean="0">
                <a:hlinkClick r:id="rId6"/>
              </a:rPr>
              <a:t>http://penelope.uchicago.edu/Thayer/E/Roman/texts/secondary/SMIGRA*/Balneae.html</a:t>
            </a:r>
            <a:endParaRPr lang="en-US" sz="2000" dirty="0" smtClean="0"/>
          </a:p>
          <a:p>
            <a:r>
              <a:rPr lang="en-US" sz="2000" dirty="0" smtClean="0">
                <a:hlinkClick r:id="rId7"/>
              </a:rPr>
              <a:t>http://en.wikipedia.org/wiki/Thermae#Remains_of_Roman_public_baths</a:t>
            </a:r>
            <a:endParaRPr lang="en-US" sz="2000" dirty="0" smtClean="0"/>
          </a:p>
          <a:p>
            <a:r>
              <a:rPr lang="en-US" sz="2000" dirty="0" smtClean="0">
                <a:hlinkClick r:id="rId8"/>
              </a:rPr>
              <a:t>http://en.wikipedia.org/wiki/Roman_Baths_(Bath)</a:t>
            </a:r>
            <a:endParaRPr lang="en-US" sz="2000" dirty="0" smtClean="0"/>
          </a:p>
          <a:p>
            <a:r>
              <a:rPr lang="en-US" sz="2000" dirty="0" smtClean="0">
                <a:hlinkClick r:id="rId9"/>
              </a:rPr>
              <a:t>http://en.wikipedia.org/wiki/File:Somerset_UK_location_map.svg</a:t>
            </a:r>
            <a:endParaRPr lang="en-US" sz="2000" dirty="0" smtClean="0"/>
          </a:p>
          <a:p>
            <a:r>
              <a:rPr lang="en-US" sz="2000" dirty="0" smtClean="0">
                <a:hlinkClick r:id="rId10"/>
              </a:rPr>
              <a:t>http://www.metmuseum.org/toah/works-of-art/40.11.1a</a:t>
            </a:r>
            <a:endParaRPr lang="en-US" sz="2000" dirty="0" smtClean="0"/>
          </a:p>
          <a:p>
            <a:r>
              <a:rPr lang="en-US" sz="2000" dirty="0" smtClean="0">
                <a:hlinkClick r:id="rId11"/>
              </a:rPr>
              <a:t>http://richellemehlhaff.blogspot.com/</a:t>
            </a:r>
            <a:endParaRPr lang="en-US" sz="2000" dirty="0" smtClean="0"/>
          </a:p>
          <a:p>
            <a:r>
              <a:rPr lang="en-US" sz="2000" dirty="0" smtClean="0">
                <a:hlinkClick r:id="rId12"/>
              </a:rPr>
              <a:t>http://www.old-picture.com/europe/Circular-Abbey-Roman-Baths.htm</a:t>
            </a:r>
            <a:endParaRPr lang="en-US" sz="2000" dirty="0" smtClean="0"/>
          </a:p>
          <a:p>
            <a:r>
              <a:rPr lang="en-US" sz="2000" dirty="0" smtClean="0">
                <a:hlinkClick r:id="rId13"/>
              </a:rPr>
              <a:t>http://www.bluffton.edu/~sullivanm/bathbaths/bathbaths.html</a:t>
            </a:r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built the baths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Emperor Marcus </a:t>
            </a:r>
            <a:r>
              <a:rPr lang="en-US" dirty="0"/>
              <a:t>Aurelius </a:t>
            </a:r>
            <a:r>
              <a:rPr lang="en-US" dirty="0" smtClean="0"/>
              <a:t>Antoninus built the famous Bath of Caracalla.</a:t>
            </a:r>
          </a:p>
          <a:p>
            <a:r>
              <a:rPr lang="en-US" dirty="0"/>
              <a:t>H</a:t>
            </a:r>
            <a:r>
              <a:rPr lang="en-US" dirty="0" smtClean="0"/>
              <a:t>e is better known by his nickname Caracalla.</a:t>
            </a:r>
          </a:p>
          <a:p>
            <a:r>
              <a:rPr lang="en-US" dirty="0" smtClean="0"/>
              <a:t>Emperor Marcus </a:t>
            </a:r>
            <a:r>
              <a:rPr lang="en-US" dirty="0"/>
              <a:t>Ulpius Nerva </a:t>
            </a:r>
            <a:r>
              <a:rPr lang="en-US" dirty="0" smtClean="0"/>
              <a:t>Traianus Built the Trajan Bathhouse.</a:t>
            </a:r>
          </a:p>
          <a:p>
            <a:r>
              <a:rPr lang="en-US" dirty="0" smtClean="0"/>
              <a:t>Built so citizens could stay clean. </a:t>
            </a:r>
            <a:endParaRPr lang="en-US" dirty="0"/>
          </a:p>
        </p:txBody>
      </p:sp>
      <p:pic>
        <p:nvPicPr>
          <p:cNvPr id="4" name="Picture 3" descr="h2_40.11.1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77000" y="3886200"/>
            <a:ext cx="2275416" cy="266223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33800" y="5638800"/>
            <a:ext cx="274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Statue of Emperor</a:t>
            </a:r>
            <a:r>
              <a:rPr lang="en-US" dirty="0" smtClean="0"/>
              <a:t> Marcus Aurelius Antoninus  who built the Baths of Caracalla</a:t>
            </a:r>
            <a:r>
              <a:rPr lang="en-US" dirty="0" smtClean="0"/>
              <a:t>   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 of the Baths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Used to wash yourself after exercise or before a meal.</a:t>
            </a:r>
          </a:p>
          <a:p>
            <a:r>
              <a:rPr lang="en-US" dirty="0" smtClean="0"/>
              <a:t>Social meeting place.</a:t>
            </a:r>
          </a:p>
          <a:p>
            <a:r>
              <a:rPr lang="en-US" dirty="0" smtClean="0"/>
              <a:t>Used to relax after long day of work.</a:t>
            </a:r>
          </a:p>
          <a:p>
            <a:r>
              <a:rPr lang="en-US" dirty="0" smtClean="0"/>
              <a:t>Place of entertainment. </a:t>
            </a:r>
          </a:p>
          <a:p>
            <a:r>
              <a:rPr lang="en-US" dirty="0" smtClean="0"/>
              <a:t>Restaurant/bar.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went to the Baths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Almost everyone went to the baths.</a:t>
            </a:r>
          </a:p>
          <a:p>
            <a:r>
              <a:rPr lang="en-US" dirty="0" smtClean="0"/>
              <a:t>Men, women, infants, elderly, slaves and freemen all used the bathhouses.</a:t>
            </a:r>
          </a:p>
          <a:p>
            <a:r>
              <a:rPr lang="en-US" dirty="0" smtClean="0"/>
              <a:t>Rich citizens, even those who had their own private baths, sometimes went to the bathhouse.</a:t>
            </a:r>
          </a:p>
          <a:p>
            <a:r>
              <a:rPr lang="en-US" dirty="0" smtClean="0"/>
              <a:t>Occasionally even the emperor would go to the bathhouse.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Activities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Clean yourself.</a:t>
            </a:r>
          </a:p>
          <a:p>
            <a:r>
              <a:rPr lang="en-US" dirty="0" smtClean="0"/>
              <a:t>Relax.</a:t>
            </a:r>
          </a:p>
          <a:p>
            <a:r>
              <a:rPr lang="en-US" dirty="0" smtClean="0"/>
              <a:t>Talk with friends.</a:t>
            </a:r>
          </a:p>
          <a:p>
            <a:r>
              <a:rPr lang="en-US" dirty="0" smtClean="0"/>
              <a:t>Eat meals.</a:t>
            </a:r>
          </a:p>
          <a:p>
            <a:r>
              <a:rPr lang="en-US" dirty="0" smtClean="0"/>
              <a:t>Drink wine.</a:t>
            </a:r>
            <a:endParaRPr lang="en-US" dirty="0" smtClean="0"/>
          </a:p>
          <a:p>
            <a:r>
              <a:rPr lang="en-US" dirty="0" smtClean="0"/>
              <a:t>Entertain yourself.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Heated Baths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Rooms like the Caldarium (Hot Bath) required a form of heating.</a:t>
            </a:r>
          </a:p>
          <a:p>
            <a:r>
              <a:rPr lang="en-US" dirty="0" smtClean="0"/>
              <a:t>Romans used The Hypocaust, an underground furnace, to heat water and air through the floor.</a:t>
            </a:r>
          </a:p>
          <a:p>
            <a:r>
              <a:rPr lang="en-US" dirty="0" smtClean="0"/>
              <a:t>The Hypocaust was stoked by slaves.</a:t>
            </a:r>
          </a:p>
          <a:p>
            <a:r>
              <a:rPr lang="en-US" dirty="0" smtClean="0"/>
              <a:t>Heated water in a tank which was then moved through pipes to the appropriate bath. 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 smtClean="0"/>
              <a:t>Design of the baths</a:t>
            </a:r>
            <a:endParaRPr lang="en-US" dirty="0"/>
          </a:p>
        </p:txBody>
      </p:sp>
      <p:pic>
        <p:nvPicPr>
          <p:cNvPr id="4" name="Content Placeholder 3" descr="bathouse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743200" y="1142999"/>
            <a:ext cx="6096000" cy="5022761"/>
          </a:xfrm>
          <a:solidFill>
            <a:schemeClr val="bg1">
              <a:lumMod val="95000"/>
            </a:schemeClr>
          </a:solidFill>
        </p:spPr>
      </p:pic>
      <p:sp>
        <p:nvSpPr>
          <p:cNvPr id="5" name="TextBox 4"/>
          <p:cNvSpPr txBox="1"/>
          <p:nvPr/>
        </p:nvSpPr>
        <p:spPr>
          <a:xfrm>
            <a:off x="1295400" y="6096000"/>
            <a:ext cx="617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/>
              <a:t>Bathhouse at Pompeii</a:t>
            </a:r>
            <a:endParaRPr lang="en-US" sz="4800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1143000"/>
            <a:ext cx="25146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smtClean="0"/>
              <a:t>Palaestra</a:t>
            </a:r>
            <a:r>
              <a:rPr lang="en-US" sz="2800" dirty="0" smtClean="0"/>
              <a:t>-Exercise Yard</a:t>
            </a:r>
          </a:p>
          <a:p>
            <a:r>
              <a:rPr lang="en-US" sz="2800" b="1" u="sng" dirty="0" smtClean="0"/>
              <a:t>Apodyterium</a:t>
            </a:r>
            <a:r>
              <a:rPr lang="en-US" sz="2800" dirty="0" smtClean="0"/>
              <a:t>-Dressing  Rooms</a:t>
            </a:r>
          </a:p>
          <a:p>
            <a:r>
              <a:rPr lang="en-US" sz="2800" b="1" u="sng" dirty="0" smtClean="0"/>
              <a:t>Frigidarium</a:t>
            </a:r>
            <a:r>
              <a:rPr lang="en-US" sz="2800" dirty="0" smtClean="0"/>
              <a:t>-Cold Bath</a:t>
            </a:r>
          </a:p>
          <a:p>
            <a:r>
              <a:rPr lang="en-US" sz="2800" b="1" u="sng" dirty="0" smtClean="0"/>
              <a:t>Caldarium</a:t>
            </a:r>
            <a:r>
              <a:rPr lang="en-US" sz="2800" dirty="0" smtClean="0"/>
              <a:t>-Hot Bath</a:t>
            </a:r>
          </a:p>
          <a:p>
            <a:r>
              <a:rPr lang="en-US" sz="2800" b="1" u="sng" dirty="0" smtClean="0"/>
              <a:t>Tepidarium</a:t>
            </a:r>
            <a:r>
              <a:rPr lang="en-US" sz="2800" dirty="0" smtClean="0"/>
              <a:t>-Warm Room(Sauna)</a:t>
            </a:r>
            <a:endParaRPr lang="en-US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Pictures</a:t>
            </a:r>
            <a:endParaRPr lang="en-US" dirty="0"/>
          </a:p>
        </p:txBody>
      </p:sp>
      <p:pic>
        <p:nvPicPr>
          <p:cNvPr id="4" name="Content Placeholder 3" descr="Circular-Abbe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" y="1219200"/>
            <a:ext cx="4343400" cy="4114800"/>
          </a:xfrm>
        </p:spPr>
      </p:pic>
      <p:pic>
        <p:nvPicPr>
          <p:cNvPr id="5" name="Picture 4" descr="greatbat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18214" y="1219199"/>
            <a:ext cx="4473386" cy="41612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00" y="5562600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Ancient baths in the Roman Baths in Bath, England.</a:t>
            </a:r>
            <a:endParaRPr lang="en-US" sz="4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Remaining Baths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Baths of Caracalla. (Italy)</a:t>
            </a:r>
          </a:p>
          <a:p>
            <a:r>
              <a:rPr lang="en-US" dirty="0" smtClean="0"/>
              <a:t>Baths of Agrippa. (Italy)</a:t>
            </a:r>
          </a:p>
          <a:p>
            <a:r>
              <a:rPr lang="en-US" dirty="0" smtClean="0"/>
              <a:t>Baths of </a:t>
            </a:r>
            <a:r>
              <a:rPr lang="en-US" dirty="0"/>
              <a:t>T</a:t>
            </a:r>
            <a:r>
              <a:rPr lang="en-US" dirty="0" smtClean="0"/>
              <a:t>itus. (Italy)</a:t>
            </a:r>
          </a:p>
          <a:p>
            <a:r>
              <a:rPr lang="en-US" dirty="0" smtClean="0"/>
              <a:t>Baths of Trajan. (Italy)</a:t>
            </a:r>
          </a:p>
          <a:p>
            <a:r>
              <a:rPr lang="en-US" dirty="0" smtClean="0"/>
              <a:t>Roman Baths. (England)</a:t>
            </a:r>
            <a:endParaRPr lang="en-US" dirty="0"/>
          </a:p>
        </p:txBody>
      </p:sp>
      <p:pic>
        <p:nvPicPr>
          <p:cNvPr id="4" name="Picture 3" descr="220px-BathsOfCaracall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86400" y="1219200"/>
            <a:ext cx="3516086" cy="24612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486400" y="3733800"/>
            <a:ext cx="3352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Baths of Caracalla in Italy.</a:t>
            </a:r>
            <a:endParaRPr lang="en-US" sz="2000" dirty="0"/>
          </a:p>
        </p:txBody>
      </p:sp>
      <p:pic>
        <p:nvPicPr>
          <p:cNvPr id="7" name="Picture 6" descr="248px-Roman.baths.at.bath.exterior.ar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4495800"/>
            <a:ext cx="2844800" cy="206477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81400" y="5029200"/>
            <a:ext cx="3352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Roman Baths in Bath, located within Somerset in the United Kingdom.</a:t>
            </a:r>
            <a:endParaRPr 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377</Words>
  <Application>Microsoft Office PowerPoint</Application>
  <PresentationFormat>On-screen Show (4:3)</PresentationFormat>
  <Paragraphs>67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Roman Baths</vt:lpstr>
      <vt:lpstr>Who built the baths</vt:lpstr>
      <vt:lpstr>Function of the Baths</vt:lpstr>
      <vt:lpstr>Who went to the Baths</vt:lpstr>
      <vt:lpstr>Activities </vt:lpstr>
      <vt:lpstr>Heated Baths</vt:lpstr>
      <vt:lpstr>Design of the baths</vt:lpstr>
      <vt:lpstr>Pictures</vt:lpstr>
      <vt:lpstr>Remaining Baths</vt:lpstr>
      <vt:lpstr>Modern-day Bathhouses</vt:lpstr>
      <vt:lpstr>Sources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Nancy and Ryan</dc:creator>
  <cp:lastModifiedBy>Nancy and Ryan</cp:lastModifiedBy>
  <cp:revision>12</cp:revision>
  <dcterms:created xsi:type="dcterms:W3CDTF">2011-10-23T19:06:25Z</dcterms:created>
  <dcterms:modified xsi:type="dcterms:W3CDTF">2011-10-23T22:33:35Z</dcterms:modified>
</cp:coreProperties>
</file>